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79" r:id="rId3"/>
    <p:sldId id="280" r:id="rId4"/>
    <p:sldId id="282" r:id="rId5"/>
    <p:sldId id="281" r:id="rId6"/>
    <p:sldId id="283" r:id="rId7"/>
    <p:sldId id="284" r:id="rId8"/>
    <p:sldId id="285" r:id="rId9"/>
    <p:sldId id="286" r:id="rId10"/>
    <p:sldId id="289" r:id="rId11"/>
    <p:sldId id="287" r:id="rId12"/>
    <p:sldId id="288" r:id="rId13"/>
    <p:sldId id="290" r:id="rId14"/>
    <p:sldId id="291" r:id="rId15"/>
    <p:sldId id="292" r:id="rId16"/>
  </p:sldIdLst>
  <p:sldSz cx="12192000" cy="6858000"/>
  <p:notesSz cx="6858000" cy="9144000"/>
  <p:embeddedFontLst>
    <p:embeddedFont>
      <p:font typeface="D2Coding" panose="020B0609020101020101" pitchFamily="49" charset="-127"/>
      <p:regular r:id="rId18"/>
      <p:bold r:id="rId19"/>
    </p:embeddedFont>
    <p:embeddedFont>
      <p:font typeface="Helvetica" panose="020B0604020202020204" pitchFamily="34" charset="0"/>
      <p:regular r:id="rId20"/>
      <p:bold r:id="rId21"/>
      <p:italic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AA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91236" autoAdjust="0"/>
  </p:normalViewPr>
  <p:slideViewPr>
    <p:cSldViewPr snapToGrid="0">
      <p:cViewPr>
        <p:scale>
          <a:sx n="100" d="100"/>
          <a:sy n="100" d="100"/>
        </p:scale>
        <p:origin x="204" y="-1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64C6C-C9AF-4CD0-BC4C-9093A8D124E7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B9030B-D3FF-4F0D-BC24-E08B403A0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58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9334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6917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75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700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674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807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727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1837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38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487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748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3664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6039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923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6BDEF8-C9A9-18F4-88AD-B268D2E1E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4A3E25-8770-E47B-A08F-2C0C7B0645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C26E4B-A501-C473-5980-EF77287EE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6A0425-D63F-5B7B-4343-78AD4679B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D67345-73FB-F127-BC8B-47BF6B62C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079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91C21B-42FD-857E-D22C-394A47093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30A3DE-F48E-7748-257B-5FB0BEAF6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61AEF3-D1B1-22E5-A146-E817D705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ACE920-4438-16A1-25AE-1ACEF8622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770AEC-FEFA-AAAB-F29B-69C6083AE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9061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6C58DCC-22F6-3371-9F17-ED40D7AE58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912B3D-2F81-29B2-EE42-B68D0075B2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9DDF8E-AA64-CE8B-1639-5AA4A2330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772E03-E006-466A-A4CC-17591E120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FA54F2-4DAA-BA74-3B22-9C9925CE5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68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90031-8C73-F815-7600-93A7981B8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7C535D-B8D1-81B1-0B42-6AF4A1448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87D7E0-3108-07F4-2D35-31C6F079C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58025A-D24A-200F-816A-88D0F1247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92FCCD-63A5-35E6-042E-5AF9899E7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662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5C5E79-368C-D10B-123F-115976B4A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6C67C1-D94A-6356-6BD7-9B02829782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9901E3-FABD-A61C-E296-9F9EFD6D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B5843C-491A-FE66-DDAA-19D66E7D8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51CF01-FA14-C722-66F9-2130609D6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480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5E936C-C461-4BE4-F1D5-2FBC74F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E2B633-C4A8-F8D3-6DCD-FD3E92364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C5115F-535A-4ABF-6694-74C7675D8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22A205-25AF-E79D-45F6-EA3BDDDC9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DD23CC-DDF0-AF0B-446D-7C6F47830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CAA4AC-8F5F-76AA-6AB0-514220F8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895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7FE54-BE92-A159-18FC-A8B96EB39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1078F0-FD3F-2CA5-0B95-0F526B6C94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173DEC-DA5C-0BDA-587A-CB7D23A1B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A67CAC-4222-EE4E-0576-65C222465C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61601F-95A6-0D0C-1FD9-BAB6B3F5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3FDB6E4-6F85-6C2A-19B4-FCAB0276E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D13D072-4073-96CC-EE5B-4FED0594B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4912B8-2FA2-35A7-954C-28250C3BD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929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FDBF3-C3F1-0B61-792D-8397AFE38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39FF1EF-B3D9-280D-A874-481F731CB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2036B8-AAAD-7C57-DD94-46879198D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9D2444-BFAD-B0E5-31D5-3AFD865C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622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C632383-0CCE-B5D3-34D9-02775F165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9EEBAA7-0EAD-E9FD-E444-584D2986A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7AFDFF-049F-8FA2-E2BE-FBE119D09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905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E6C543-9F8A-2E87-260C-71EE96A20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DF3F67-310E-51DE-8C82-A74BE6B6A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288BB4-83D1-E89A-38AC-F070F13C69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9C537D-74F6-9E6A-7704-18C723FB8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CAA5DA-CEB0-5D77-D14A-A7C391C59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845892-CB2E-A89C-4D24-ABB1C3C9A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905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4BC483-D765-9212-F961-030F15FA5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A23ABA6-6552-20A6-7627-5F2F7800F5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72B290-FCB4-A495-4CBA-AA0287187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511EF1-5BE9-8D43-5D6A-EEC97AAD9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59C061-6193-440C-1AF2-5269FDA92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728986-A242-5A1B-9E0B-BAE39A308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439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09E9DA0-8528-2D71-7032-33345D516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0159BB-B375-E34F-6614-21724295A4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EB1549-D60C-399F-B5B4-CBC8CFCEDE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B2493-FCD1-4848-AF8D-273DD0DF172F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FA6253-8E72-D3D6-C166-F2A8A0F10B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1521A7-8C0B-3075-1670-B814C8CA4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2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0CBB3C-5C0D-F882-B46E-D52EDB966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992856"/>
            <a:ext cx="9144000" cy="144454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Aft>
                <a:spcPts val="2100"/>
              </a:spcAft>
            </a:pPr>
            <a:r>
              <a:rPr lang="ko-KR" altLang="en-US" sz="3200" dirty="0"/>
              <a:t>연구분야  </a:t>
            </a:r>
            <a:endParaRPr lang="ko-KR" altLang="en-US" sz="3200" kern="500" dirty="0">
              <a:latin typeface="Helvetica" panose="020B0604020202020204" pitchFamily="34" charset="0"/>
              <a:ea typeface="D2Coding" panose="020B0609020101020101" pitchFamily="49" charset="-127"/>
              <a:cs typeface="Helvetica" panose="020B0604020202020204" pitchFamily="34" charset="0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5160B22-3ACB-5B30-7A71-FC0A1B3CC027}"/>
              </a:ext>
            </a:extLst>
          </p:cNvPr>
          <p:cNvCxnSpPr/>
          <p:nvPr/>
        </p:nvCxnSpPr>
        <p:spPr>
          <a:xfrm>
            <a:off x="1057835" y="3429000"/>
            <a:ext cx="100800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부제목 2">
            <a:extLst>
              <a:ext uri="{FF2B5EF4-FFF2-40B4-BE49-F238E27FC236}">
                <a16:creationId xmlns:a16="http://schemas.microsoft.com/office/drawing/2014/main" id="{CA525B0D-45C7-B59A-630E-3CE2497182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2853" y="5165851"/>
            <a:ext cx="926293" cy="400110"/>
          </a:xfrm>
        </p:spPr>
        <p:txBody>
          <a:bodyPr>
            <a:noAutofit/>
          </a:bodyPr>
          <a:lstStyle/>
          <a:p>
            <a:r>
              <a:rPr lang="ko-KR" altLang="en-US" sz="1800" dirty="0">
                <a:latin typeface="+mj-ea"/>
                <a:ea typeface="+mj-ea"/>
              </a:rPr>
              <a:t>배지호</a:t>
            </a:r>
            <a:endParaRPr lang="en-US" altLang="ko-KR" sz="1800" dirty="0"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747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제주학회 주제 선정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EBE67-640D-43BD-BD6D-736A1E7C8CCC}"/>
              </a:ext>
            </a:extLst>
          </p:cNvPr>
          <p:cNvSpPr txBox="1"/>
          <p:nvPr/>
        </p:nvSpPr>
        <p:spPr>
          <a:xfrm>
            <a:off x="421340" y="1068867"/>
            <a:ext cx="10903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cs typeface="Times New Roman" panose="02020603050405020304" pitchFamily="18" charset="0"/>
              </a:rPr>
              <a:t>Teacher model </a:t>
            </a:r>
            <a:r>
              <a:rPr lang="ko-KR" altLang="en-US" sz="2800" dirty="0">
                <a:cs typeface="Times New Roman" panose="02020603050405020304" pitchFamily="18" charset="0"/>
              </a:rPr>
              <a:t>설정</a:t>
            </a:r>
            <a:endParaRPr lang="en-US" altLang="ko-KR" sz="2800" dirty="0"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6015E-37D5-362F-EAA1-A56CC5FF1AFA}"/>
              </a:ext>
            </a:extLst>
          </p:cNvPr>
          <p:cNvSpPr txBox="1"/>
          <p:nvPr/>
        </p:nvSpPr>
        <p:spPr>
          <a:xfrm>
            <a:off x="502955" y="1952831"/>
            <a:ext cx="559304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facial representation learning in a visual-linguistic manner (CVPR 2022 Oral)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Backbone: VIT-B/16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 : 87M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CelebAMask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-HQ Benchmark SOTA</a:t>
            </a: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059A68A-3DA2-4E4E-77F6-2B786C135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8980" y="1952419"/>
            <a:ext cx="4143953" cy="29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485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제주학회 주제 선정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EBE67-640D-43BD-BD6D-736A1E7C8CCC}"/>
              </a:ext>
            </a:extLst>
          </p:cNvPr>
          <p:cNvSpPr txBox="1"/>
          <p:nvPr/>
        </p:nvSpPr>
        <p:spPr>
          <a:xfrm>
            <a:off x="421340" y="1068867"/>
            <a:ext cx="10903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cs typeface="Times New Roman" panose="02020603050405020304" pitchFamily="18" charset="0"/>
              </a:rPr>
              <a:t>Teacher model </a:t>
            </a:r>
            <a:r>
              <a:rPr lang="ko-KR" altLang="en-US" sz="2800" dirty="0">
                <a:cs typeface="Times New Roman" panose="02020603050405020304" pitchFamily="18" charset="0"/>
              </a:rPr>
              <a:t>설정</a:t>
            </a:r>
            <a:endParaRPr lang="en-US" altLang="ko-KR" sz="2800" dirty="0"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641B83-CAE8-993F-B388-58A9906DFD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8198"/>
          <a:stretch/>
        </p:blipFill>
        <p:spPr>
          <a:xfrm>
            <a:off x="421340" y="2181880"/>
            <a:ext cx="5838825" cy="391578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CE5830D-D91B-0731-AB4D-42171AC83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4071" y="2181880"/>
            <a:ext cx="4861678" cy="144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972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제주학회 주제 선정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EBE67-640D-43BD-BD6D-736A1E7C8CCC}"/>
              </a:ext>
            </a:extLst>
          </p:cNvPr>
          <p:cNvSpPr txBox="1"/>
          <p:nvPr/>
        </p:nvSpPr>
        <p:spPr>
          <a:xfrm>
            <a:off x="421340" y="1113660"/>
            <a:ext cx="10903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cs typeface="Times New Roman" panose="02020603050405020304" pitchFamily="18" charset="0"/>
              </a:rPr>
              <a:t>Student model </a:t>
            </a:r>
            <a:r>
              <a:rPr lang="ko-KR" altLang="en-US" sz="2800" dirty="0">
                <a:cs typeface="Times New Roman" panose="02020603050405020304" pitchFamily="18" charset="0"/>
              </a:rPr>
              <a:t>설정 </a:t>
            </a:r>
            <a:r>
              <a:rPr lang="en-US" altLang="ko-KR" sz="2800" dirty="0">
                <a:cs typeface="Times New Roman" panose="02020603050405020304" pitchFamily="18" charset="0"/>
              </a:rPr>
              <a:t>– </a:t>
            </a:r>
            <a:r>
              <a:rPr lang="en-US" altLang="ko-K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attributes recognition task </a:t>
            </a:r>
            <a:endParaRPr lang="en-US" altLang="ko-KR" sz="2800" dirty="0"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6015E-37D5-362F-EAA1-A56CC5FF1AFA}"/>
              </a:ext>
            </a:extLst>
          </p:cNvPr>
          <p:cNvSpPr txBox="1"/>
          <p:nvPr/>
        </p:nvSpPr>
        <p:spPr>
          <a:xfrm>
            <a:off x="502955" y="1952831"/>
            <a:ext cx="58787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ResNet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을 활용하여 파라미터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수에 따라서 성능 평가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E36B12C-D0E7-B0CF-1922-1F37A2325437}"/>
              </a:ext>
            </a:extLst>
          </p:cNvPr>
          <p:cNvGrpSpPr/>
          <p:nvPr/>
        </p:nvGrpSpPr>
        <p:grpSpPr>
          <a:xfrm>
            <a:off x="6619875" y="2143331"/>
            <a:ext cx="4025558" cy="2874422"/>
            <a:chOff x="6757987" y="3221578"/>
            <a:chExt cx="3315946" cy="198191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07F4C2A-9A5B-8F7F-A3CC-20C7DE00C8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-1" r="69148"/>
            <a:stretch/>
          </p:blipFill>
          <p:spPr>
            <a:xfrm>
              <a:off x="6757987" y="3517332"/>
              <a:ext cx="2753970" cy="168616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9D1E40A-AB70-4A81-75CF-3F5689C17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5777" r="17927"/>
            <a:stretch/>
          </p:blipFill>
          <p:spPr>
            <a:xfrm>
              <a:off x="9511957" y="3517332"/>
              <a:ext cx="561976" cy="1686160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140DDD6C-C938-07DB-7F90-8C6464102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-1" r="55827" b="-4637"/>
            <a:stretch/>
          </p:blipFill>
          <p:spPr>
            <a:xfrm>
              <a:off x="6757987" y="3228260"/>
              <a:ext cx="3315946" cy="289071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D7E95648-3CE7-65B6-70A8-F75A057C9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90107" t="-4416" r="123" b="11325"/>
            <a:stretch/>
          </p:blipFill>
          <p:spPr>
            <a:xfrm>
              <a:off x="9340508" y="3221578"/>
              <a:ext cx="733425" cy="257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7432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제주학회 주제 선정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EBE67-640D-43BD-BD6D-736A1E7C8CCC}"/>
              </a:ext>
            </a:extLst>
          </p:cNvPr>
          <p:cNvSpPr txBox="1"/>
          <p:nvPr/>
        </p:nvSpPr>
        <p:spPr>
          <a:xfrm>
            <a:off x="421340" y="1113660"/>
            <a:ext cx="10903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cs typeface="Times New Roman" panose="02020603050405020304" pitchFamily="18" charset="0"/>
              </a:rPr>
              <a:t>Student model </a:t>
            </a:r>
            <a:r>
              <a:rPr lang="ko-KR" altLang="en-US" sz="2800" dirty="0">
                <a:cs typeface="Times New Roman" panose="02020603050405020304" pitchFamily="18" charset="0"/>
              </a:rPr>
              <a:t>설정 </a:t>
            </a:r>
            <a:r>
              <a:rPr lang="en-US" altLang="ko-KR" sz="2800" dirty="0">
                <a:cs typeface="Times New Roman" panose="02020603050405020304" pitchFamily="18" charset="0"/>
              </a:rPr>
              <a:t>– </a:t>
            </a:r>
            <a:r>
              <a:rPr lang="en-US" altLang="ko-K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parsing task </a:t>
            </a:r>
            <a:endParaRPr lang="en-US" altLang="ko-KR" sz="2800" dirty="0"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6015E-37D5-362F-EAA1-A56CC5FF1AFA}"/>
              </a:ext>
            </a:extLst>
          </p:cNvPr>
          <p:cNvSpPr txBox="1"/>
          <p:nvPr/>
        </p:nvSpPr>
        <p:spPr>
          <a:xfrm>
            <a:off x="502955" y="1952831"/>
            <a:ext cx="90220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262626"/>
                </a:solidFill>
                <a:effectLst/>
                <a:latin typeface="FreightSans"/>
              </a:rPr>
              <a:t>Segmentation </a:t>
            </a:r>
            <a:r>
              <a:rPr lang="ko-KR" altLang="en-US" b="0" i="0" dirty="0">
                <a:solidFill>
                  <a:srgbClr val="262626"/>
                </a:solidFill>
                <a:effectLst/>
                <a:latin typeface="FreightSans"/>
              </a:rPr>
              <a:t>모델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을 활용하여 파라미터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수에 따라서 성능 평가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C17140F-B0E7-6DCB-8FB1-7F1FB1401F79}"/>
              </a:ext>
            </a:extLst>
          </p:cNvPr>
          <p:cNvGrpSpPr/>
          <p:nvPr/>
        </p:nvGrpSpPr>
        <p:grpSpPr>
          <a:xfrm>
            <a:off x="818886" y="3192112"/>
            <a:ext cx="8052071" cy="2468445"/>
            <a:chOff x="1780650" y="3192112"/>
            <a:chExt cx="5658900" cy="166710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B74990F-2C1C-609D-B5A0-1BFBED52CE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34559"/>
            <a:stretch/>
          </p:blipFill>
          <p:spPr>
            <a:xfrm>
              <a:off x="1780650" y="3192112"/>
              <a:ext cx="4924950" cy="1667108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3FFE45F4-91E3-4D0C-4E22-7DAFBA3DC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90248"/>
            <a:stretch/>
          </p:blipFill>
          <p:spPr>
            <a:xfrm>
              <a:off x="6705600" y="3192112"/>
              <a:ext cx="733950" cy="16671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0504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제주학회 주제 선정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EBE67-640D-43BD-BD6D-736A1E7C8CCC}"/>
              </a:ext>
            </a:extLst>
          </p:cNvPr>
          <p:cNvSpPr txBox="1"/>
          <p:nvPr/>
        </p:nvSpPr>
        <p:spPr>
          <a:xfrm>
            <a:off x="421340" y="1113660"/>
            <a:ext cx="10903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cs typeface="Times New Roman" panose="02020603050405020304" pitchFamily="18" charset="0"/>
              </a:rPr>
              <a:t>분석</a:t>
            </a:r>
            <a:endParaRPr lang="en-US" altLang="ko-KR" sz="2800" dirty="0"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6015E-37D5-362F-EAA1-A56CC5FF1AFA}"/>
              </a:ext>
            </a:extLst>
          </p:cNvPr>
          <p:cNvSpPr txBox="1"/>
          <p:nvPr/>
        </p:nvSpPr>
        <p:spPr>
          <a:xfrm>
            <a:off x="502955" y="1952831"/>
            <a:ext cx="902204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262626"/>
                </a:solidFill>
                <a:effectLst/>
                <a:latin typeface="FreightSans"/>
              </a:rPr>
              <a:t>Knowledge distillation</a:t>
            </a:r>
            <a:r>
              <a:rPr lang="ko-KR" altLang="en-US" b="0" i="0" dirty="0">
                <a:solidFill>
                  <a:srgbClr val="262626"/>
                </a:solidFill>
                <a:effectLst/>
                <a:latin typeface="FreightSans"/>
              </a:rPr>
              <a:t>을 통한 모델 파라미터 수에 따른 성능 평가</a:t>
            </a:r>
            <a:endParaRPr lang="en-US" altLang="ko-KR" b="0" i="0" dirty="0">
              <a:solidFill>
                <a:srgbClr val="262626"/>
              </a:solidFill>
              <a:effectLst/>
              <a:latin typeface="FreightSans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262626"/>
                </a:solidFill>
                <a:latin typeface="FreightSans"/>
              </a:rPr>
              <a:t>Student model </a:t>
            </a:r>
            <a:r>
              <a:rPr lang="ko-KR" altLang="en-US" dirty="0">
                <a:solidFill>
                  <a:srgbClr val="262626"/>
                </a:solidFill>
                <a:latin typeface="FreightSans"/>
              </a:rPr>
              <a:t>만 이용해 학습 </a:t>
            </a:r>
            <a:r>
              <a:rPr lang="en-US" altLang="ko-KR" dirty="0">
                <a:solidFill>
                  <a:srgbClr val="262626"/>
                </a:solidFill>
                <a:latin typeface="FreightSans"/>
              </a:rPr>
              <a:t>vs </a:t>
            </a:r>
            <a:r>
              <a:rPr lang="en-US" altLang="ko-KR" b="0" i="0" dirty="0">
                <a:solidFill>
                  <a:srgbClr val="262626"/>
                </a:solidFill>
                <a:effectLst/>
                <a:latin typeface="FreightSans"/>
              </a:rPr>
              <a:t>Knowledge distillation </a:t>
            </a:r>
            <a:r>
              <a:rPr lang="ko-KR" altLang="en-US" b="0" i="0" dirty="0">
                <a:solidFill>
                  <a:srgbClr val="262626"/>
                </a:solidFill>
                <a:effectLst/>
                <a:latin typeface="FreightSans"/>
              </a:rPr>
              <a:t>을 통해 학습</a:t>
            </a: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T(Temperature)</a:t>
            </a:r>
            <a:r>
              <a:rPr lang="ko-KR" altLang="en-US" dirty="0"/>
              <a:t>을 선정하기위한 모델 별 분석 </a:t>
            </a: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262626"/>
                </a:solidFill>
                <a:latin typeface="FreightSans"/>
                <a:cs typeface="Times New Roman" panose="02020603050405020304" pitchFamily="18" charset="0"/>
              </a:rPr>
              <a:t>Nvidia-jetson </a:t>
            </a:r>
            <a:r>
              <a:rPr lang="ko-KR" altLang="en-US" dirty="0">
                <a:solidFill>
                  <a:srgbClr val="262626"/>
                </a:solidFill>
                <a:latin typeface="FreightSans"/>
                <a:cs typeface="Times New Roman" panose="02020603050405020304" pitchFamily="18" charset="0"/>
              </a:rPr>
              <a:t>을 활용한 추론 성능 비교 </a:t>
            </a:r>
            <a:endParaRPr lang="en-US" altLang="ko-KR" dirty="0">
              <a:solidFill>
                <a:srgbClr val="262626"/>
              </a:solidFill>
              <a:latin typeface="FreightSans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767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제주학회 주제 선정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EBE67-640D-43BD-BD6D-736A1E7C8CCC}"/>
              </a:ext>
            </a:extLst>
          </p:cNvPr>
          <p:cNvSpPr txBox="1"/>
          <p:nvPr/>
        </p:nvSpPr>
        <p:spPr>
          <a:xfrm>
            <a:off x="421340" y="1113660"/>
            <a:ext cx="10903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cs typeface="Times New Roman" panose="02020603050405020304" pitchFamily="18" charset="0"/>
              </a:rPr>
              <a:t>후속연구</a:t>
            </a:r>
            <a:endParaRPr lang="en-US" altLang="ko-KR" sz="2800" dirty="0"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6015E-37D5-362F-EAA1-A56CC5FF1AFA}"/>
              </a:ext>
            </a:extLst>
          </p:cNvPr>
          <p:cNvSpPr txBox="1"/>
          <p:nvPr/>
        </p:nvSpPr>
        <p:spPr>
          <a:xfrm>
            <a:off x="502954" y="1952831"/>
            <a:ext cx="1102229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262626"/>
                </a:solidFill>
                <a:effectLst/>
                <a:latin typeface="FreightSans"/>
              </a:rPr>
              <a:t>Knowledge distillation</a:t>
            </a:r>
            <a:r>
              <a:rPr lang="ko-KR" altLang="en-US" b="0" i="0" dirty="0">
                <a:solidFill>
                  <a:srgbClr val="262626"/>
                </a:solidFill>
                <a:effectLst/>
                <a:latin typeface="FreightSans"/>
              </a:rPr>
              <a:t>을 통한 모델 파라미터 수에 따른 성능 평가</a:t>
            </a:r>
            <a:r>
              <a:rPr lang="en-US" altLang="ko-KR" dirty="0">
                <a:solidFill>
                  <a:srgbClr val="262626"/>
                </a:solidFill>
                <a:latin typeface="FreightSans"/>
              </a:rPr>
              <a:t> -&gt; </a:t>
            </a:r>
            <a:r>
              <a:rPr lang="ko-KR" altLang="en-US" dirty="0">
                <a:solidFill>
                  <a:srgbClr val="262626"/>
                </a:solidFill>
                <a:latin typeface="FreightSans"/>
              </a:rPr>
              <a:t>후속연구의 베이스라인 으로 사용</a:t>
            </a: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62626"/>
                </a:solidFill>
                <a:effectLst/>
                <a:latin typeface="FreightSans"/>
              </a:rPr>
              <a:t>얼굴 데이터셋에 대한 </a:t>
            </a:r>
            <a:r>
              <a:rPr lang="en-US" altLang="ko-KR" b="0" i="0" dirty="0">
                <a:solidFill>
                  <a:srgbClr val="262626"/>
                </a:solidFill>
                <a:effectLst/>
                <a:latin typeface="FreightSans"/>
              </a:rPr>
              <a:t>Knowledge distillation </a:t>
            </a:r>
            <a:r>
              <a:rPr lang="ko-KR" altLang="en-US" dirty="0">
                <a:solidFill>
                  <a:srgbClr val="262626"/>
                </a:solidFill>
                <a:latin typeface="FreightSans"/>
              </a:rPr>
              <a:t>모델 개발</a:t>
            </a: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262626"/>
                </a:solidFill>
                <a:latin typeface="FreightSans"/>
              </a:rPr>
              <a:t>Multi-task </a:t>
            </a:r>
            <a:r>
              <a:rPr lang="en-US" altLang="ko-KR" b="0" i="0" dirty="0">
                <a:solidFill>
                  <a:srgbClr val="262626"/>
                </a:solidFill>
                <a:effectLst/>
                <a:latin typeface="FreightSans"/>
              </a:rPr>
              <a:t>Knowledge distillation </a:t>
            </a:r>
            <a:r>
              <a:rPr lang="ko-KR" altLang="en-US" b="0" i="0" dirty="0">
                <a:solidFill>
                  <a:srgbClr val="262626"/>
                </a:solidFill>
                <a:effectLst/>
                <a:latin typeface="FreightSans"/>
              </a:rPr>
              <a:t>모델</a:t>
            </a:r>
            <a:endParaRPr lang="en-US" altLang="ko-KR" dirty="0">
              <a:solidFill>
                <a:srgbClr val="262626"/>
              </a:solidFill>
              <a:latin typeface="Freight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62626"/>
              </a:solidFill>
              <a:latin typeface="FreightSans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8335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Knowledge Distillation</a:t>
            </a:r>
            <a:endParaRPr lang="ko-KR" altLang="en-US" sz="28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FB91E61-B78D-6A90-C10C-888F87298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845" y="1257979"/>
            <a:ext cx="10972800" cy="488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629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Knowledge Distillation</a:t>
            </a:r>
            <a:endParaRPr lang="ko-KR" altLang="en-US" sz="28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18F478-A7C9-80E5-840C-545193FA24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83043"/>
          <a:stretch/>
        </p:blipFill>
        <p:spPr>
          <a:xfrm>
            <a:off x="421340" y="980896"/>
            <a:ext cx="11559990" cy="91211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4DE0B2B-3C80-083E-7313-716C0A49A2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043" b="1"/>
          <a:stretch/>
        </p:blipFill>
        <p:spPr>
          <a:xfrm>
            <a:off x="316005" y="2557462"/>
            <a:ext cx="11559990" cy="360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689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Knowledge Distillation</a:t>
            </a:r>
            <a:endParaRPr lang="ko-KR" altLang="en-US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8CFA01-EF06-62D9-24ED-133815C689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1835"/>
          <a:stretch/>
        </p:blipFill>
        <p:spPr>
          <a:xfrm>
            <a:off x="828675" y="891989"/>
            <a:ext cx="10534650" cy="247033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3AAEBFC-24A3-BD47-170F-33E18F5CC7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143" y="5327747"/>
            <a:ext cx="3267531" cy="63826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A1E9263-3A13-C3BE-6AB9-8887CCE5BD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57"/>
          <a:stretch/>
        </p:blipFill>
        <p:spPr>
          <a:xfrm>
            <a:off x="1195142" y="4152856"/>
            <a:ext cx="3267532" cy="60968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D44D837-3C47-D988-E3BC-0B4907F8A7DE}"/>
              </a:ext>
            </a:extLst>
          </p:cNvPr>
          <p:cNvSpPr txBox="1"/>
          <p:nvPr/>
        </p:nvSpPr>
        <p:spPr>
          <a:xfrm>
            <a:off x="4594970" y="4273032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Hard target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88E898-8559-6FCD-7967-502DDE43014C}"/>
              </a:ext>
            </a:extLst>
          </p:cNvPr>
          <p:cNvSpPr txBox="1"/>
          <p:nvPr/>
        </p:nvSpPr>
        <p:spPr>
          <a:xfrm>
            <a:off x="4571999" y="5462213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Soft target</a:t>
            </a:r>
            <a:endParaRPr lang="ko-KR" altLang="en-US" dirty="0"/>
          </a:p>
        </p:txBody>
      </p:sp>
      <p:sp>
        <p:nvSpPr>
          <p:cNvPr id="17" name="화살표: 왼쪽으로 구부러짐 16">
            <a:extLst>
              <a:ext uri="{FF2B5EF4-FFF2-40B4-BE49-F238E27FC236}">
                <a16:creationId xmlns:a16="http://schemas.microsoft.com/office/drawing/2014/main" id="{8FF73422-5FD3-9982-FD6B-7D2B6A60213F}"/>
              </a:ext>
            </a:extLst>
          </p:cNvPr>
          <p:cNvSpPr/>
          <p:nvPr/>
        </p:nvSpPr>
        <p:spPr>
          <a:xfrm>
            <a:off x="6096000" y="4467224"/>
            <a:ext cx="676275" cy="136432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E73DE35-548C-ED6C-307C-2EAEA85268EF}"/>
              </a:ext>
            </a:extLst>
          </p:cNvPr>
          <p:cNvSpPr txBox="1"/>
          <p:nvPr/>
        </p:nvSpPr>
        <p:spPr>
          <a:xfrm>
            <a:off x="6863605" y="4958415"/>
            <a:ext cx="1872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T(Temperature)</a:t>
            </a:r>
            <a:endParaRPr lang="ko-KR" altLang="en-US" dirty="0"/>
          </a:p>
        </p:txBody>
      </p:sp>
      <p:pic>
        <p:nvPicPr>
          <p:cNvPr id="2050" name="Picture 2" descr="knowledge distillation in deep learning — A mathematical perspective | by  Neeraj Kumar | Medium">
            <a:extLst>
              <a:ext uri="{FF2B5EF4-FFF2-40B4-BE49-F238E27FC236}">
                <a16:creationId xmlns:a16="http://schemas.microsoft.com/office/drawing/2014/main" id="{8515BBAF-3B69-E1CD-E64A-2E6B25D57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4" t="14561" r="11155" b="16506"/>
          <a:stretch/>
        </p:blipFill>
        <p:spPr bwMode="auto">
          <a:xfrm>
            <a:off x="7512990" y="5439384"/>
            <a:ext cx="2234088" cy="784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9186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Knowledge Distillation</a:t>
            </a:r>
            <a:endParaRPr lang="ko-KR" altLang="en-US" sz="28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8D8C0E0-9CDB-D385-22EB-274384E1F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389" y="1181798"/>
            <a:ext cx="9288171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878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Knowledge Distillation</a:t>
            </a:r>
            <a:endParaRPr lang="ko-KR" altLang="en-US" sz="2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E49E267-D7B5-C04B-9682-205B88E7A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406" y="1715198"/>
            <a:ext cx="9040487" cy="431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38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Knowledge Distillation</a:t>
            </a:r>
            <a:endParaRPr lang="ko-KR" alt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578EA-9DED-3B58-173B-FEF8983A586F}"/>
              </a:ext>
            </a:extLst>
          </p:cNvPr>
          <p:cNvSpPr txBox="1"/>
          <p:nvPr/>
        </p:nvSpPr>
        <p:spPr>
          <a:xfrm>
            <a:off x="421340" y="1349364"/>
            <a:ext cx="1090388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spcAft>
                <a:spcPts val="800"/>
              </a:spcAft>
              <a:buAutoNum type="arabicPeriod"/>
            </a:pPr>
            <a:r>
              <a:rPr lang="en-US" altLang="ko-KR" b="0" i="0" dirty="0">
                <a:solidFill>
                  <a:srgbClr val="000000"/>
                </a:solidFill>
                <a:effectLst/>
              </a:rPr>
              <a:t>Hinton, G., </a:t>
            </a:r>
            <a:r>
              <a:rPr lang="en-US" altLang="ko-KR" b="0" i="0" dirty="0" err="1">
                <a:solidFill>
                  <a:srgbClr val="000000"/>
                </a:solidFill>
                <a:effectLst/>
              </a:rPr>
              <a:t>Vinyals</a:t>
            </a:r>
            <a:r>
              <a:rPr lang="en-US" altLang="ko-KR" b="0" i="0" dirty="0">
                <a:solidFill>
                  <a:srgbClr val="000000"/>
                </a:solidFill>
                <a:effectLst/>
              </a:rPr>
              <a:t>, O., &amp; Dean, J. (2015). Distilling the knowledge in a neural network.</a:t>
            </a:r>
          </a:p>
          <a:p>
            <a:pPr marL="342900" indent="-342900" algn="l">
              <a:spcAft>
                <a:spcPts val="800"/>
              </a:spcAft>
              <a:buAutoNum type="arabicPeriod"/>
            </a:pPr>
            <a:endParaRPr lang="en-US" altLang="ko-KR" b="0" i="0" dirty="0">
              <a:solidFill>
                <a:srgbClr val="000000"/>
              </a:solidFill>
              <a:effectLst/>
            </a:endParaRPr>
          </a:p>
          <a:p>
            <a:pPr marL="342900" indent="-342900">
              <a:spcAft>
                <a:spcPts val="800"/>
              </a:spcAft>
              <a:buFontTx/>
              <a:buAutoNum type="arabicPeriod"/>
            </a:pPr>
            <a:r>
              <a:rPr lang="en-US" altLang="ko-KR" b="0" i="0" dirty="0">
                <a:solidFill>
                  <a:srgbClr val="000000"/>
                </a:solidFill>
                <a:effectLst/>
              </a:rPr>
              <a:t>Heo, B., Lee, M., Yun, S., &amp; Choi, J. Y. (2019). Knowledge transfer via distillation of activation boundaries formed by hidden neurons.</a:t>
            </a:r>
          </a:p>
          <a:p>
            <a:pPr marL="342900" indent="-342900">
              <a:spcAft>
                <a:spcPts val="800"/>
              </a:spcAft>
              <a:buFontTx/>
              <a:buAutoNum type="arabicPeriod"/>
            </a:pPr>
            <a:endParaRPr lang="en-US" altLang="ko-KR" b="0" i="0" dirty="0">
              <a:solidFill>
                <a:srgbClr val="000000"/>
              </a:solidFill>
              <a:effectLst/>
            </a:endParaRPr>
          </a:p>
          <a:p>
            <a:pPr marL="342900" indent="-342900">
              <a:spcAft>
                <a:spcPts val="800"/>
              </a:spcAft>
              <a:buFontTx/>
              <a:buAutoNum type="arabicPeriod"/>
            </a:pPr>
            <a:r>
              <a:rPr lang="en-US" altLang="ko-KR" b="0" i="0" dirty="0">
                <a:solidFill>
                  <a:srgbClr val="000000"/>
                </a:solidFill>
                <a:effectLst/>
              </a:rPr>
              <a:t>Park, W., Kim, D., Lu, Y., &amp; Cho, M. (2019). Relational knowledge distillation.</a:t>
            </a:r>
          </a:p>
          <a:p>
            <a:pPr marL="342900" indent="-342900">
              <a:spcAft>
                <a:spcPts val="800"/>
              </a:spcAft>
              <a:buFontTx/>
              <a:buAutoNum type="arabicPeriod"/>
            </a:pPr>
            <a:endParaRPr lang="en-US" altLang="ko-KR" b="0" i="0" dirty="0">
              <a:solidFill>
                <a:srgbClr val="000000"/>
              </a:solidFill>
              <a:effectLst/>
            </a:endParaRPr>
          </a:p>
          <a:p>
            <a:pPr marL="342900" indent="-342900">
              <a:spcAft>
                <a:spcPts val="800"/>
              </a:spcAft>
              <a:buFontTx/>
              <a:buAutoNum type="arabicPeriod"/>
            </a:pPr>
            <a:r>
              <a:rPr lang="en-US" altLang="ko-KR" b="0" i="0" dirty="0">
                <a:solidFill>
                  <a:srgbClr val="000000"/>
                </a:solidFill>
                <a:effectLst/>
              </a:rPr>
              <a:t>Anil, R., Pereyra, G., Passos, A., </a:t>
            </a:r>
            <a:r>
              <a:rPr lang="en-US" altLang="ko-KR" b="0" i="0" dirty="0" err="1">
                <a:solidFill>
                  <a:srgbClr val="000000"/>
                </a:solidFill>
                <a:effectLst/>
              </a:rPr>
              <a:t>Ormandi</a:t>
            </a:r>
            <a:r>
              <a:rPr lang="en-US" altLang="ko-KR" b="0" i="0" dirty="0">
                <a:solidFill>
                  <a:srgbClr val="000000"/>
                </a:solidFill>
                <a:effectLst/>
              </a:rPr>
              <a:t>, R., Dahl, G. E., &amp; Hinton, G. E. (2018). Large scale distributed neural network training through online distillation. </a:t>
            </a:r>
          </a:p>
          <a:p>
            <a:pPr marL="342900" indent="-342900">
              <a:spcAft>
                <a:spcPts val="800"/>
              </a:spcAft>
              <a:buFontTx/>
              <a:buAutoNum type="arabicPeriod"/>
            </a:pPr>
            <a:endParaRPr lang="en-US" altLang="ko-KR" b="0" i="0" dirty="0">
              <a:solidFill>
                <a:srgbClr val="000000"/>
              </a:solidFill>
              <a:effectLst/>
            </a:endParaRPr>
          </a:p>
          <a:p>
            <a:pPr marL="342900" indent="-342900">
              <a:spcAft>
                <a:spcPts val="800"/>
              </a:spcAft>
              <a:buFontTx/>
              <a:buAutoNum type="arabicPeriod"/>
            </a:pPr>
            <a:r>
              <a:rPr lang="en-US" altLang="ko-KR" b="0" i="0" dirty="0">
                <a:solidFill>
                  <a:srgbClr val="000000"/>
                </a:solidFill>
                <a:effectLst/>
              </a:rPr>
              <a:t>Zhang, L., Song, J., Gao, A., Chen, J., Bao, C., &amp; Ma, K. (2019). Be your own teacher: Improve the performance of convolutional neural networks via self distillation.</a:t>
            </a:r>
          </a:p>
          <a:p>
            <a:pPr marL="342900" indent="-342900" algn="l">
              <a:spcAft>
                <a:spcPts val="800"/>
              </a:spcAft>
              <a:buAutoNum type="arabicPeriod"/>
            </a:pPr>
            <a:endParaRPr lang="en-US" altLang="ko-KR" b="0" i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52259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제주학회 주제 선정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D9F02E-C1E8-1484-5E05-D403DB621390}"/>
              </a:ext>
            </a:extLst>
          </p:cNvPr>
          <p:cNvSpPr txBox="1"/>
          <p:nvPr/>
        </p:nvSpPr>
        <p:spPr>
          <a:xfrm>
            <a:off x="421340" y="1068867"/>
            <a:ext cx="109038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cs typeface="Times New Roman" panose="02020603050405020304" pitchFamily="18" charset="0"/>
              </a:rPr>
              <a:t>Face parsing, Face attributes recognition</a:t>
            </a:r>
            <a:r>
              <a:rPr lang="ko-KR" altLang="en-US" sz="2400" dirty="0"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cs typeface="Times New Roman" panose="02020603050405020304" pitchFamily="18" charset="0"/>
              </a:rPr>
              <a:t>task </a:t>
            </a:r>
            <a:r>
              <a:rPr lang="ko-KR" altLang="en-US" sz="2400" dirty="0">
                <a:cs typeface="Times New Roman" panose="02020603050405020304" pitchFamily="18" charset="0"/>
              </a:rPr>
              <a:t>에서 </a:t>
            </a:r>
            <a:r>
              <a:rPr lang="en-US" altLang="ko-KR" sz="2400" dirty="0">
                <a:cs typeface="Times New Roman" panose="02020603050405020304" pitchFamily="18" charset="0"/>
              </a:rPr>
              <a:t>student model</a:t>
            </a:r>
            <a:r>
              <a:rPr lang="ko-KR" altLang="en-US" sz="2400" dirty="0">
                <a:cs typeface="Times New Roman" panose="02020603050405020304" pitchFamily="18" charset="0"/>
              </a:rPr>
              <a:t>의 파라미터 수에 따른 </a:t>
            </a:r>
            <a:r>
              <a:rPr lang="en-US" altLang="ko-KR" sz="2400" dirty="0">
                <a:cs typeface="Times New Roman" panose="02020603050405020304" pitchFamily="18" charset="0"/>
              </a:rPr>
              <a:t>Knowledge Distillation </a:t>
            </a:r>
            <a:r>
              <a:rPr lang="ko-KR" altLang="en-US" sz="2400" dirty="0">
                <a:cs typeface="Times New Roman" panose="02020603050405020304" pitchFamily="18" charset="0"/>
              </a:rPr>
              <a:t>성능 평가 분석</a:t>
            </a:r>
            <a:endParaRPr lang="en-US" altLang="ko-KR" sz="2400" dirty="0">
              <a:cs typeface="Times New Roman" panose="02020603050405020304" pitchFamily="18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7F59828-09BE-BF7C-003F-E5DDDAECB1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8858"/>
          <a:stretch/>
        </p:blipFill>
        <p:spPr>
          <a:xfrm>
            <a:off x="6686552" y="2906496"/>
            <a:ext cx="4446350" cy="305951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882A521-BA21-1E2E-7F94-007C4E96D2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184" r="67605"/>
          <a:stretch/>
        </p:blipFill>
        <p:spPr>
          <a:xfrm>
            <a:off x="960620" y="2906495"/>
            <a:ext cx="4544830" cy="289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714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제주학회 주제 선정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EBE67-640D-43BD-BD6D-736A1E7C8CCC}"/>
              </a:ext>
            </a:extLst>
          </p:cNvPr>
          <p:cNvSpPr txBox="1"/>
          <p:nvPr/>
        </p:nvSpPr>
        <p:spPr>
          <a:xfrm>
            <a:off x="421340" y="1068867"/>
            <a:ext cx="10903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cs typeface="Times New Roman" panose="02020603050405020304" pitchFamily="18" charset="0"/>
              </a:rPr>
              <a:t>Dataset </a:t>
            </a:r>
            <a:r>
              <a:rPr lang="ko-KR" altLang="en-US" sz="2800" dirty="0">
                <a:cs typeface="Times New Roman" panose="02020603050405020304" pitchFamily="18" charset="0"/>
              </a:rPr>
              <a:t>선정</a:t>
            </a:r>
            <a:endParaRPr lang="en-US" altLang="ko-KR" sz="2800" dirty="0"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6015E-37D5-362F-EAA1-A56CC5FF1AFA}"/>
              </a:ext>
            </a:extLst>
          </p:cNvPr>
          <p:cNvSpPr txBox="1"/>
          <p:nvPr/>
        </p:nvSpPr>
        <p:spPr>
          <a:xfrm>
            <a:off x="502955" y="1952831"/>
            <a:ext cx="559304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Parsing task :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CelebAMask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-HQ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30,000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의 이미지 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개의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얼굴 분할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attributes recognition task :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CelebA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만개의 이미지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개의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</a:p>
        </p:txBody>
      </p:sp>
      <p:pic>
        <p:nvPicPr>
          <p:cNvPr id="18" name="그림 17" descr="인간의 얼굴, 콜라주, 의류, 여성이(가) 표시된 사진&#10;&#10;자동 생성된 설명">
            <a:extLst>
              <a:ext uri="{FF2B5EF4-FFF2-40B4-BE49-F238E27FC236}">
                <a16:creationId xmlns:a16="http://schemas.microsoft.com/office/drawing/2014/main" id="{CE6C0549-A645-F2BC-62F5-9DC771CDF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120" b="50419"/>
          <a:stretch/>
        </p:blipFill>
        <p:spPr>
          <a:xfrm>
            <a:off x="6456760" y="3275261"/>
            <a:ext cx="4601765" cy="305122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7D23B92-07A9-5E0C-1463-70769A762C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93" b="73738"/>
          <a:stretch/>
        </p:blipFill>
        <p:spPr bwMode="auto">
          <a:xfrm>
            <a:off x="6456760" y="1456479"/>
            <a:ext cx="5026267" cy="1254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8230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7214</TotalTime>
  <Words>402</Words>
  <Application>Microsoft Office PowerPoint</Application>
  <PresentationFormat>와이드스크린</PresentationFormat>
  <Paragraphs>79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Arial</vt:lpstr>
      <vt:lpstr>Helvetica</vt:lpstr>
      <vt:lpstr>맑은 고딕</vt:lpstr>
      <vt:lpstr>FreightSans</vt:lpstr>
      <vt:lpstr>D2Coding</vt:lpstr>
      <vt:lpstr>Times New Roman</vt:lpstr>
      <vt:lpstr>Office 테마</vt:lpstr>
      <vt:lpstr>연구분야  </vt:lpstr>
      <vt:lpstr>Knowledge Distillation</vt:lpstr>
      <vt:lpstr>Knowledge Distillation</vt:lpstr>
      <vt:lpstr>Knowledge Distillation</vt:lpstr>
      <vt:lpstr>Knowledge Distillation</vt:lpstr>
      <vt:lpstr>Knowledge Distillation</vt:lpstr>
      <vt:lpstr>Knowledge Distillation</vt:lpstr>
      <vt:lpstr>제주학회 주제 선정</vt:lpstr>
      <vt:lpstr>제주학회 주제 선정</vt:lpstr>
      <vt:lpstr>제주학회 주제 선정</vt:lpstr>
      <vt:lpstr>제주학회 주제 선정</vt:lpstr>
      <vt:lpstr>제주학회 주제 선정</vt:lpstr>
      <vt:lpstr>제주학회 주제 선정</vt:lpstr>
      <vt:lpstr>제주학회 주제 선정</vt:lpstr>
      <vt:lpstr>제주학회 주제 선정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LIME을 활용한 CNN 모델의  얼굴 아름다움 예측 분석</dc:title>
  <dc:creator>웅식 김</dc:creator>
  <cp:lastModifiedBy>배지호</cp:lastModifiedBy>
  <cp:revision>309</cp:revision>
  <dcterms:created xsi:type="dcterms:W3CDTF">2023-10-23T10:59:30Z</dcterms:created>
  <dcterms:modified xsi:type="dcterms:W3CDTF">2024-09-05T07:49:01Z</dcterms:modified>
</cp:coreProperties>
</file>

<file path=docProps/thumbnail.jpeg>
</file>